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60" r:id="rId3"/>
    <p:sldId id="257" r:id="rId4"/>
    <p:sldId id="258" r:id="rId5"/>
    <p:sldId id="259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529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730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734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647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936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734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441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347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463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258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255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096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829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4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427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874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52107-F41F-4D18-8681-0548E6651899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64B3FE-1263-49F2-A13B-4A9D3E0746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09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poduzetnistvo@min-kulture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-prijavnice.min-kulture.hr/e-pisarnica" TargetMode="External"/><Relationship Id="rId2" Type="http://schemas.openxmlformats.org/officeDocument/2006/relationships/hyperlink" Target="http://www.min-kulture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oduzetnistvo@min-kulture.hr" TargetMode="External"/><Relationship Id="rId4" Type="http://schemas.openxmlformats.org/officeDocument/2006/relationships/hyperlink" Target="https://www.min-kulture.hr/financiranj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Javni poziv za poticanje poduzetništva u kulturnim i kreativnim industrijama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za </a:t>
            </a:r>
            <a:r>
              <a:rPr lang="hr-HR" dirty="0"/>
              <a:t>2020. </a:t>
            </a:r>
            <a:r>
              <a:rPr lang="hr-HR" dirty="0" smtClean="0"/>
              <a:t>godinu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i="1" dirty="0" smtClean="0"/>
              <a:t>- proizvodnja</a:t>
            </a:r>
            <a:r>
              <a:rPr lang="hr-HR" i="1" dirty="0"/>
              <a:t>, distribucija, dostupnost i pristup kulturno umjetničkim sadržajima u novonastalim okolnostima </a:t>
            </a:r>
            <a:r>
              <a:rPr lang="hr-HR" i="1" dirty="0" smtClean="0"/>
              <a:t>COVID-19</a:t>
            </a:r>
          </a:p>
          <a:p>
            <a:endParaRPr lang="hr-HR" i="1" dirty="0"/>
          </a:p>
          <a:p>
            <a:r>
              <a:rPr lang="hr-HR" dirty="0" smtClean="0"/>
              <a:t>Rok za prijavu: 28. lipnja 2020.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874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>
            <a:normAutofit/>
          </a:bodyPr>
          <a:lstStyle/>
          <a:p>
            <a:r>
              <a:rPr lang="hr-HR" sz="3200" dirty="0" smtClean="0"/>
              <a:t>Razmatrat će se prijave podnositelja koji: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869"/>
            <a:ext cx="8340634" cy="5277394"/>
          </a:xfrm>
        </p:spPr>
        <p:txBody>
          <a:bodyPr>
            <a:normAutofit/>
          </a:bodyPr>
          <a:lstStyle/>
          <a:p>
            <a:r>
              <a:rPr lang="hr-HR" dirty="0" smtClean="0"/>
              <a:t>imaju najmanje jednog zaposlenog na neodređeno vrijeme (puno radno vrijeme) uključujući vlasnika, osim umjetničkih organizacija i djelatnosti slobodnih zanimanja </a:t>
            </a:r>
          </a:p>
          <a:p>
            <a:r>
              <a:rPr lang="hr-HR" dirty="0" smtClean="0"/>
              <a:t>imaju sjedište na području Republike Hrvatske </a:t>
            </a:r>
          </a:p>
          <a:p>
            <a:r>
              <a:rPr lang="hr-HR" dirty="0" smtClean="0"/>
              <a:t>pozitivno posluju </a:t>
            </a:r>
          </a:p>
          <a:p>
            <a:r>
              <a:rPr lang="hr-HR" dirty="0" smtClean="0"/>
              <a:t>imaju podmirene obaveze prema državi po svim osnovama ili rješenje Porezne uprave o odobrenju obročne otplate duga </a:t>
            </a:r>
          </a:p>
          <a:p>
            <a:r>
              <a:rPr lang="hr-HR" dirty="0" smtClean="0"/>
              <a:t>imaju podmirene obaveze prema zaposlenicima </a:t>
            </a:r>
          </a:p>
          <a:p>
            <a:r>
              <a:rPr lang="hr-HR" dirty="0" smtClean="0"/>
              <a:t>su ispunili ugovorne obaveze za potpore koje su ostvarili u prethodnim godinama od tijela javne vlasti </a:t>
            </a:r>
          </a:p>
          <a:p>
            <a:r>
              <a:rPr lang="hr-HR" dirty="0" smtClean="0"/>
              <a:t>nije im osnivač tijelo javne vlasti </a:t>
            </a:r>
          </a:p>
          <a:p>
            <a:r>
              <a:rPr lang="hr-HR" dirty="0" smtClean="0"/>
              <a:t>nad kojima nije otvoren stečajni postupak, postupak </a:t>
            </a:r>
            <a:r>
              <a:rPr lang="hr-HR" dirty="0" err="1" smtClean="0"/>
              <a:t>predstečajne</a:t>
            </a:r>
            <a:r>
              <a:rPr lang="hr-HR" dirty="0" smtClean="0"/>
              <a:t> nagodbe ili postupak likvidacije </a:t>
            </a:r>
          </a:p>
          <a:p>
            <a:r>
              <a:rPr lang="hr-HR" dirty="0" smtClean="0"/>
              <a:t>kojima nije blokiran poslovni račun </a:t>
            </a:r>
          </a:p>
        </p:txBody>
      </p:sp>
    </p:spTree>
    <p:extLst>
      <p:ext uri="{BB962C8B-B14F-4D97-AF65-F5344CB8AC3E}">
        <p14:creationId xmlns:p14="http://schemas.microsoft.com/office/powerpoint/2010/main" val="54488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199"/>
            <a:ext cx="8157754" cy="4957763"/>
          </a:xfrm>
        </p:spPr>
        <p:txBody>
          <a:bodyPr/>
          <a:lstStyle/>
          <a:p>
            <a:r>
              <a:rPr lang="hr-HR" dirty="0" smtClean="0"/>
              <a:t>su obavljanjem djelatnosti slobodnih zanimanja (uključivo i samostalni umjetnici) u prethodnoj godini ostvarili dohodak od samostalne djelatnosti (vidljiv u prijavi poreza na dohodak za 2019. godinu) </a:t>
            </a:r>
          </a:p>
          <a:p>
            <a:r>
              <a:rPr lang="hr-HR" dirty="0" smtClean="0"/>
              <a:t>su u skladu s odredbama o potporama male vrijednosti (UREDBA KOMISIJE (EU) br. 1401/2013 od 18. prosinca 2013. o primjeni članaka 107. i 108. Ugovora o funkcioniranju Europske unije na de </a:t>
            </a:r>
            <a:r>
              <a:rPr lang="hr-HR" dirty="0" err="1" smtClean="0"/>
              <a:t>minimis</a:t>
            </a:r>
            <a:r>
              <a:rPr lang="hr-HR" dirty="0" smtClean="0"/>
              <a:t> potpore) </a:t>
            </a:r>
          </a:p>
          <a:p>
            <a:r>
              <a:rPr lang="hr-HR" dirty="0" smtClean="0"/>
              <a:t>njihovi partnerski subjekti imaju u cijelosti opravdane i namjenski iskorištene potpore male vrijednosti ako su im dodijeljene </a:t>
            </a:r>
          </a:p>
          <a:p>
            <a:r>
              <a:rPr lang="hr-HR" dirty="0" smtClean="0"/>
              <a:t>njihovi partnerski i povezani subjekti nemaju evidentiran dug po osnovi javnih davanja o kojima službenu evidenciju vodi Porezna uprava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2288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743"/>
            <a:ext cx="8192589" cy="4914220"/>
          </a:xfrm>
        </p:spPr>
        <p:txBody>
          <a:bodyPr>
            <a:normAutofit/>
          </a:bodyPr>
          <a:lstStyle/>
          <a:p>
            <a:r>
              <a:rPr lang="hr-HR" dirty="0" smtClean="0"/>
              <a:t>nad njihovim pojedinačnim vlasnicima i partnerskim i povezanim subjektima nije otvoren stečajni postupak, postupak </a:t>
            </a:r>
            <a:r>
              <a:rPr lang="hr-HR" dirty="0" err="1" smtClean="0"/>
              <a:t>predstečajne</a:t>
            </a:r>
            <a:r>
              <a:rPr lang="hr-HR" dirty="0" smtClean="0"/>
              <a:t> nagodbe ili postupak likvidacije </a:t>
            </a:r>
          </a:p>
          <a:p>
            <a:r>
              <a:rPr lang="hr-HR" dirty="0" smtClean="0"/>
              <a:t>podnositelju prijave, pojedinačnim vlasnicima podnositelja prijave ili osobama ovlaštenim za zastupanje podnositelja prijave nije izrečena pravomoćna osuđujuća presuda za jedno ili više sljedećih kaznenih djela: prijevara, prijevara u gospodarskom poslovanju, primanje mita u gospodarskom poslovanju, davanje mita u gospodarskom poslovanju, utaja poreza ili carine, subvencijska prijevara, pranje novca, zlouporaba položaja i ovlasti, nezakonito pogodovanje, primanje mita, davanje mita, trgovanje utjecajem, davanje mita za trgovanje utjecajem, zločinačko udruženje i počinjenje kaznenog djela u sastavu zločinačkog udruženja.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6962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Neprihvatljivi troškovi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5360"/>
            <a:ext cx="8540931" cy="5201603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porez na dodanu vrijednost </a:t>
            </a:r>
            <a:r>
              <a:rPr lang="hr-HR" dirty="0" smtClean="0"/>
              <a:t>(bez obzira na to je li poduzetnik u sustavu PDV-a) </a:t>
            </a:r>
          </a:p>
          <a:p>
            <a:r>
              <a:rPr lang="hr-HR" dirty="0" smtClean="0"/>
              <a:t>troškovi opreme, usluga i radova koje isporučuju ili obavljaju </a:t>
            </a:r>
            <a:r>
              <a:rPr lang="hr-HR" dirty="0" smtClean="0">
                <a:solidFill>
                  <a:srgbClr val="FF0000"/>
                </a:solidFill>
              </a:rPr>
              <a:t>partnerski i povezani subjekti</a:t>
            </a:r>
            <a:r>
              <a:rPr lang="hr-HR" dirty="0" smtClean="0"/>
              <a:t> s podnositeljem prijave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troškovi nastali prije datuma potpisivanja ugovora </a:t>
            </a:r>
          </a:p>
          <a:p>
            <a:r>
              <a:rPr lang="hr-HR" dirty="0" smtClean="0"/>
              <a:t>troškovi formalne naobrazbe </a:t>
            </a:r>
          </a:p>
          <a:p>
            <a:r>
              <a:rPr lang="hr-HR" dirty="0" smtClean="0"/>
              <a:t>carinske i uvozne pristojbe </a:t>
            </a:r>
          </a:p>
          <a:p>
            <a:r>
              <a:rPr lang="hr-HR" dirty="0" smtClean="0"/>
              <a:t>novčane kazne i troškovi parničenja </a:t>
            </a:r>
          </a:p>
          <a:p>
            <a:r>
              <a:rPr lang="hr-HR" dirty="0" smtClean="0"/>
              <a:t>bankovne naknade, troškovi jamstava i slični troškovi </a:t>
            </a:r>
          </a:p>
          <a:p>
            <a:r>
              <a:rPr lang="hr-HR" dirty="0" smtClean="0"/>
              <a:t>troškovi pretvaranja, naknade i gubitci po tečajnim razlikama vezani uz bilo koji devizni račun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stavke troškovnika za koje su osigurana sredstva iz drugih izvora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troškovi za koje je Ministarstvo kulture već odobrilo sredstva u okviru financiranja programske djelatnosti prijavitelja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04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73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Kriteriji za vrednovanje programa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206"/>
            <a:ext cx="8349343" cy="4748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RELEVANTNOST (0 – 25 bodova) </a:t>
            </a:r>
          </a:p>
          <a:p>
            <a:pPr marL="0" indent="0">
              <a:buNone/>
            </a:pPr>
            <a:endParaRPr lang="hr-HR" dirty="0" smtClean="0"/>
          </a:p>
          <a:p>
            <a:pPr lvl="1"/>
            <a:r>
              <a:rPr lang="hr-HR" dirty="0" smtClean="0"/>
              <a:t>Koliko prijavljeni program doprinosi ostvarenju ciljeva i prioriteta Javnog poziva? </a:t>
            </a:r>
            <a:endParaRPr lang="hr-HR" dirty="0"/>
          </a:p>
          <a:p>
            <a:pPr lvl="1"/>
            <a:r>
              <a:rPr lang="hr-HR" dirty="0" smtClean="0"/>
              <a:t>Uključuje li prijavljeni program jačanje kapaciteta kulturnih/kreativnih industrija i poduzetništva u novim uvjetima poslovanja? </a:t>
            </a:r>
            <a:endParaRPr lang="hr-HR" dirty="0"/>
          </a:p>
          <a:p>
            <a:pPr lvl="1"/>
            <a:r>
              <a:rPr lang="hr-HR" dirty="0" smtClean="0"/>
              <a:t>Sadrži li prijavljeni program relevantne i ostvarive neposredne rezultate (vidljivi po završetku programa) i dugoročne učinke (vidljivi u roku od 2 godine od završetka programa)?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874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5657"/>
            <a:ext cx="7783286" cy="5001306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FINANCIJSKI I OPERATIVNI KAPACITETI (0 – 10 bodova) </a:t>
            </a:r>
          </a:p>
          <a:p>
            <a:pPr marL="0" indent="0">
              <a:buNone/>
            </a:pPr>
            <a:endParaRPr lang="hr-HR" dirty="0" smtClean="0"/>
          </a:p>
          <a:p>
            <a:pPr lvl="1"/>
            <a:r>
              <a:rPr lang="hr-HR" dirty="0" smtClean="0"/>
              <a:t>Ima li predlagatelj dovoljno iskustva u upravljanju projektima? </a:t>
            </a:r>
            <a:endParaRPr lang="hr-HR" dirty="0"/>
          </a:p>
          <a:p>
            <a:pPr lvl="1"/>
            <a:r>
              <a:rPr lang="hr-HR" dirty="0" smtClean="0"/>
              <a:t>Ima li predlagatelj dovoljno stručnih znanja? </a:t>
            </a:r>
          </a:p>
          <a:p>
            <a:pPr lvl="1"/>
            <a:r>
              <a:rPr lang="hr-HR" dirty="0" smtClean="0"/>
              <a:t>Ima li predlagatelj dovoljno upravljačkih sposobnosti (uključujući osoblje, opremu i sposobnost upravljanja proračunom projekta)? </a:t>
            </a:r>
            <a:endParaRPr lang="hr-HR" dirty="0"/>
          </a:p>
          <a:p>
            <a:pPr lvl="1"/>
            <a:r>
              <a:rPr lang="hr-HR" dirty="0" smtClean="0"/>
              <a:t>Ima li predlagatelj dovoljne i stabilne izvore financiranja? </a:t>
            </a:r>
            <a:endParaRPr lang="hr-HR" dirty="0"/>
          </a:p>
          <a:p>
            <a:pPr lvl="1"/>
            <a:r>
              <a:rPr lang="hr-HR" dirty="0" smtClean="0"/>
              <a:t>Jesu li u prijavljenom programu obrazloženi izvori vlastitog financiranja?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7788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446"/>
            <a:ext cx="7913914" cy="511451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METODOLOGIJA (0 – 15 bodova) </a:t>
            </a:r>
          </a:p>
          <a:p>
            <a:endParaRPr lang="hr-HR" dirty="0"/>
          </a:p>
          <a:p>
            <a:pPr lvl="1"/>
            <a:r>
              <a:rPr lang="hr-HR" dirty="0" smtClean="0"/>
              <a:t>Jesu li predložene programske aktivnosti u skladu s ciljevima i očekivanim rezultatima? </a:t>
            </a:r>
            <a:endParaRPr lang="hr-HR" dirty="0"/>
          </a:p>
          <a:p>
            <a:pPr lvl="1"/>
            <a:r>
              <a:rPr lang="hr-HR" dirty="0" smtClean="0"/>
              <a:t>Koliko je koherentan cjelokupni program, odražava li analizu problema, uzima li u obzir vanjske čimbenike i predviđa li ključne/glavne rizike za uspješno provođenje programa? </a:t>
            </a:r>
            <a:endParaRPr lang="hr-HR" dirty="0"/>
          </a:p>
          <a:p>
            <a:pPr lvl="1"/>
            <a:r>
              <a:rPr lang="hr-HR" dirty="0" smtClean="0"/>
              <a:t>Je li plan aktivnosti jasan i izvediv u predviđenom trajanju programa? </a:t>
            </a:r>
            <a:endParaRPr lang="hr-HR" dirty="0"/>
          </a:p>
          <a:p>
            <a:pPr lvl="1"/>
            <a:r>
              <a:rPr lang="hr-HR" dirty="0" smtClean="0"/>
              <a:t>Jesu li programske aktivnosti planirane logičnim slijedom (u skladu s uzročno-posljedičnim aktivnostima)?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7038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6320"/>
            <a:ext cx="8131629" cy="514064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ODRŽIVOST (0 – 10 bodova) 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Jesu li očekivani rezultati predloženog programa: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		a) dugoročno primjenjivi, iskoristivi i održivi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		b) usklađeni s novim uvjetima poslovanja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ISPLATIVOST PRORAČUNA PROJEKTA (0 – 20 bodova) 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Kakav je omjer procijenjenih troškova i očekivanih rezultata?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	Jesu li predloženi troškovi programa neophodni za njegovu provedbu?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6801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3440"/>
            <a:ext cx="7278189" cy="532352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KVALITETA PROGRAMA (0 – 20 bodova)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Je li prijavljeni program: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		a) stručno utemeljen i visoke razine kvalitete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		b) ekonomičan o profiliran u odnosu na osnovnu </a:t>
            </a:r>
          </a:p>
          <a:p>
            <a:pPr marL="0" indent="0">
              <a:buNone/>
            </a:pPr>
            <a:r>
              <a:rPr lang="hr-HR" dirty="0" smtClean="0"/>
              <a:t>		djelatnost prijavitelja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		c) inovativan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		d) usklađen s novim okolnostima i uvjetima</a:t>
            </a:r>
          </a:p>
          <a:p>
            <a:pPr marL="0" indent="0">
              <a:buNone/>
            </a:pPr>
            <a:r>
              <a:rPr lang="hr-HR" dirty="0" smtClean="0"/>
              <a:t> 		poslovanja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802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195"/>
          </a:xfrm>
        </p:spPr>
        <p:txBody>
          <a:bodyPr>
            <a:normAutofit/>
          </a:bodyPr>
          <a:lstStyle/>
          <a:p>
            <a:r>
              <a:rPr lang="hr-HR" sz="3200" dirty="0" smtClean="0"/>
              <a:t>Ugovaranje odobrenog programa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6286"/>
            <a:ext cx="8279674" cy="4870677"/>
          </a:xfrm>
        </p:spPr>
        <p:txBody>
          <a:bodyPr>
            <a:normAutofit/>
          </a:bodyPr>
          <a:lstStyle/>
          <a:p>
            <a:r>
              <a:rPr lang="hr-HR" dirty="0" smtClean="0"/>
              <a:t>Ugovor o korištenju sredstava Ministarstva korisniku se šalje elektronički u osobni korisničke pretinac</a:t>
            </a:r>
          </a:p>
          <a:p>
            <a:r>
              <a:rPr lang="hr-HR" dirty="0" smtClean="0"/>
              <a:t>Korisnik ispiše ugovor i 2 potpisana i </a:t>
            </a:r>
            <a:r>
              <a:rPr lang="hr-HR" dirty="0" err="1" smtClean="0"/>
              <a:t>pečatirana</a:t>
            </a:r>
            <a:r>
              <a:rPr lang="hr-HR" dirty="0" smtClean="0"/>
              <a:t> primjerka dostavlja u Ministarstvo kulture</a:t>
            </a:r>
          </a:p>
          <a:p>
            <a:r>
              <a:rPr lang="hr-HR" dirty="0" smtClean="0"/>
              <a:t>Odobrena sredstva isplaćuju se u dva dijela: </a:t>
            </a:r>
          </a:p>
          <a:p>
            <a:pPr lvl="1"/>
            <a:r>
              <a:rPr lang="hr-HR" dirty="0" smtClean="0"/>
              <a:t>80% po potpisivanju ugovora prema dinamici i priljevu sredstava iz proračuna </a:t>
            </a:r>
          </a:p>
          <a:p>
            <a:pPr lvl="1"/>
            <a:r>
              <a:rPr lang="hr-HR" dirty="0" smtClean="0"/>
              <a:t>20% nakon prihvaćanja izvješća</a:t>
            </a:r>
          </a:p>
          <a:p>
            <a:r>
              <a:rPr lang="hr-HR" dirty="0" smtClean="0"/>
              <a:t>Korisnik je dužan sredstva koristiti prema ugovorenim namjenama</a:t>
            </a:r>
          </a:p>
          <a:p>
            <a:r>
              <a:rPr lang="pl-PL" dirty="0" smtClean="0"/>
              <a:t>Rok za realizaciju projekta je godinu dana od potpisivanja ugovora</a:t>
            </a:r>
          </a:p>
          <a:p>
            <a:r>
              <a:rPr lang="hr-HR" dirty="0" smtClean="0"/>
              <a:t>Svaka izmjena ugovornih obaveza treba biti zatražena i odobrena u pisanom obliku isključivo elektroničkim putem na e-mail </a:t>
            </a:r>
            <a:r>
              <a:rPr lang="hr-HR" dirty="0" smtClean="0">
                <a:hlinkClick r:id="rId2"/>
              </a:rPr>
              <a:t>poduzetnistvo@min-kulture.hr</a:t>
            </a:r>
            <a:r>
              <a:rPr lang="hr-H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60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195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Zakonski okvir za raspisivanje natječaja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7874"/>
            <a:ext cx="9028611" cy="4679089"/>
          </a:xfrm>
        </p:spPr>
        <p:txBody>
          <a:bodyPr/>
          <a:lstStyle/>
          <a:p>
            <a:r>
              <a:rPr lang="hr-HR" dirty="0" smtClean="0"/>
              <a:t>Zakon </a:t>
            </a:r>
            <a:r>
              <a:rPr lang="hr-HR" dirty="0"/>
              <a:t>o financiranju javnih potreba u kulturi („Narodne novine“, br. 47/90, 27/93 i 38/09), </a:t>
            </a:r>
            <a:r>
              <a:rPr lang="hr-HR" dirty="0" smtClean="0"/>
              <a:t>članak 9. </a:t>
            </a:r>
          </a:p>
          <a:p>
            <a:r>
              <a:rPr lang="hr-HR" dirty="0" smtClean="0"/>
              <a:t>Pravilnik </a:t>
            </a:r>
            <a:r>
              <a:rPr lang="hr-HR" dirty="0"/>
              <a:t>o izboru i utvrđivanju programa javnih potreba u kulturi („Narodne novine“, br. 55/16) </a:t>
            </a:r>
            <a:endParaRPr lang="hr-HR" dirty="0" smtClean="0"/>
          </a:p>
          <a:p>
            <a:r>
              <a:rPr lang="hr-HR" dirty="0" smtClean="0"/>
              <a:t>Zaključak </a:t>
            </a:r>
            <a:r>
              <a:rPr lang="hr-HR" dirty="0"/>
              <a:t>Vlade Republike Hrvatske o mjerama za pomoć gospodarstvu uslijed epidemije </a:t>
            </a:r>
            <a:r>
              <a:rPr lang="hr-HR" dirty="0" err="1"/>
              <a:t>koronavirusa</a:t>
            </a:r>
            <a:r>
              <a:rPr lang="hr-HR" dirty="0"/>
              <a:t> od 17. ožujka 2020. </a:t>
            </a:r>
            <a:r>
              <a:rPr lang="hr-HR" dirty="0" smtClean="0"/>
              <a:t>godine</a:t>
            </a:r>
          </a:p>
          <a:p>
            <a:r>
              <a:rPr lang="hr-HR" dirty="0" smtClean="0"/>
              <a:t>Zakon o poticanju razvoja malog gospodarstva (NN 29/02, 63/07, 53/12, 56/13 i 121/16) </a:t>
            </a:r>
          </a:p>
          <a:p>
            <a:r>
              <a:rPr lang="hr-HR" dirty="0" smtClean="0"/>
              <a:t>Zakon o državnim potporama (NN 47/14 i 69/17) </a:t>
            </a:r>
          </a:p>
          <a:p>
            <a:r>
              <a:rPr lang="hr-HR" dirty="0" smtClean="0"/>
              <a:t>Zakon o audiovizualnim djelatnostima (NN 61/18)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8443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52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Izvještavanje o realizaciji financiranog programa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446"/>
            <a:ext cx="8575766" cy="5114517"/>
          </a:xfrm>
        </p:spPr>
        <p:txBody>
          <a:bodyPr/>
          <a:lstStyle/>
          <a:p>
            <a:r>
              <a:rPr lang="hr-HR" dirty="0" smtClean="0"/>
              <a:t>Korisnik je dužan dostaviti:</a:t>
            </a:r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privremeno financijsko </a:t>
            </a:r>
            <a:r>
              <a:rPr lang="hr-HR" dirty="0" smtClean="0"/>
              <a:t>izvješće najkasnije do 10. prosinca 2020. godine </a:t>
            </a:r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potpuno konačno financijsko izvješće </a:t>
            </a:r>
            <a:r>
              <a:rPr lang="hr-HR" dirty="0" smtClean="0"/>
              <a:t>najkasnije godinu dana od potpisivanja ugovora. </a:t>
            </a:r>
          </a:p>
          <a:p>
            <a:pPr lvl="1"/>
            <a:r>
              <a:rPr lang="hr-HR" dirty="0"/>
              <a:t>i</a:t>
            </a:r>
            <a:r>
              <a:rPr lang="hr-HR" dirty="0" smtClean="0"/>
              <a:t>zvješće o realizaciji financiranog programa izrađuje se i dostavlja </a:t>
            </a:r>
            <a:r>
              <a:rPr lang="hr-HR" dirty="0" smtClean="0">
                <a:solidFill>
                  <a:srgbClr val="FF0000"/>
                </a:solidFill>
              </a:rPr>
              <a:t>isključivo elektroničkim putem</a:t>
            </a:r>
            <a:r>
              <a:rPr lang="hr-HR" b="1" dirty="0" smtClean="0"/>
              <a:t> </a:t>
            </a:r>
            <a:r>
              <a:rPr lang="hr-HR" dirty="0" smtClean="0"/>
              <a:t>prema propisanom digitalnom obrascu u sustavu </a:t>
            </a:r>
            <a:r>
              <a:rPr lang="hr-HR" dirty="0" err="1" smtClean="0"/>
              <a:t>ePrijavnica</a:t>
            </a:r>
            <a:r>
              <a:rPr lang="hr-HR" dirty="0" smtClean="0"/>
              <a:t> </a:t>
            </a:r>
            <a:endParaRPr lang="hr-HR" dirty="0"/>
          </a:p>
          <a:p>
            <a:pPr lvl="1"/>
            <a:r>
              <a:rPr lang="hr-HR" dirty="0" smtClean="0"/>
              <a:t>korisnik elektroničkim putem uz izvješće mora </a:t>
            </a:r>
            <a:r>
              <a:rPr lang="hr-HR" dirty="0" smtClean="0">
                <a:solidFill>
                  <a:srgbClr val="FF0000"/>
                </a:solidFill>
              </a:rPr>
              <a:t>priložiti kompletnu financijsku dokumentaciju</a:t>
            </a:r>
            <a:r>
              <a:rPr lang="hr-HR" dirty="0" smtClean="0"/>
              <a:t> kojom se pravda trošenje odobrenih sredstava (potpisani ugovori, računi, provedene transakcije i drugo)</a:t>
            </a:r>
          </a:p>
          <a:p>
            <a:pPr lvl="1"/>
            <a:r>
              <a:rPr lang="hr-HR" dirty="0" smtClean="0"/>
              <a:t>Izvješće mora sadržavati </a:t>
            </a:r>
            <a:r>
              <a:rPr lang="hr-HR" dirty="0" smtClean="0">
                <a:solidFill>
                  <a:srgbClr val="FF0000"/>
                </a:solidFill>
              </a:rPr>
              <a:t>kratki opis realiziranog programa </a:t>
            </a:r>
            <a:r>
              <a:rPr lang="hr-HR" dirty="0" smtClean="0"/>
              <a:t>te njegov učinak na poslovanje korisnika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621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6949"/>
            <a:ext cx="8741229" cy="5010014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/>
              <a:t>Sve informacije dostupne su na:</a:t>
            </a:r>
          </a:p>
          <a:p>
            <a:pPr marL="0" indent="0" algn="ctr">
              <a:buNone/>
            </a:pPr>
            <a:r>
              <a:rPr lang="hr-HR" dirty="0" smtClean="0">
                <a:hlinkClick r:id="rId2"/>
              </a:rPr>
              <a:t>www.min-kulture.hr</a:t>
            </a:r>
            <a:r>
              <a:rPr lang="hr-HR" dirty="0" smtClean="0"/>
              <a:t> </a:t>
            </a:r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Prijavnice i izvješća se popunjavaju isključivo elektronički:</a:t>
            </a:r>
          </a:p>
          <a:p>
            <a:pPr marL="0" indent="0" algn="ctr">
              <a:buNone/>
            </a:pPr>
            <a:r>
              <a:rPr lang="hr-HR" dirty="0" smtClean="0">
                <a:hlinkClick r:id="rId3"/>
              </a:rPr>
              <a:t>https://e-prijavnice.min-kulture.hr/e-pisarnica</a:t>
            </a:r>
            <a:endParaRPr lang="hr-HR" dirty="0" smtClean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Rezultati </a:t>
            </a:r>
            <a:r>
              <a:rPr lang="hr-HR" dirty="0"/>
              <a:t>Javnog poziva bit će dostupni na :</a:t>
            </a:r>
          </a:p>
          <a:p>
            <a:pPr marL="0" indent="0" algn="ctr">
              <a:buNone/>
            </a:pPr>
            <a:r>
              <a:rPr lang="hr-HR" dirty="0">
                <a:hlinkClick r:id="rId4"/>
              </a:rPr>
              <a:t>https://www.min-kulture.hr/financiranje/</a:t>
            </a: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Kontakt adresa:</a:t>
            </a:r>
          </a:p>
          <a:p>
            <a:pPr marL="0" indent="0" algn="ctr">
              <a:buNone/>
            </a:pPr>
            <a:r>
              <a:rPr lang="hr-HR" dirty="0" smtClean="0">
                <a:hlinkClick r:id="rId5"/>
              </a:rPr>
              <a:t>poduzetnistvo@min-kulture.hr</a:t>
            </a:r>
            <a:r>
              <a:rPr lang="hr-HR" dirty="0" smtClean="0"/>
              <a:t> </a:t>
            </a:r>
          </a:p>
          <a:p>
            <a:pPr marL="0" indent="0" algn="ctr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715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7"/>
          </a:xfrm>
        </p:spPr>
        <p:txBody>
          <a:bodyPr>
            <a:normAutofit/>
          </a:bodyPr>
          <a:lstStyle/>
          <a:p>
            <a:r>
              <a:rPr lang="hr-HR" sz="3200" dirty="0" smtClean="0"/>
              <a:t>Ciljevi i prioriteti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245325"/>
            <a:ext cx="8941526" cy="4931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Cilj Javnog poziva je potaknuti aktivnosti usmjerene na </a:t>
            </a:r>
            <a:r>
              <a:rPr lang="hr-HR" dirty="0">
                <a:solidFill>
                  <a:srgbClr val="FF0000"/>
                </a:solidFill>
              </a:rPr>
              <a:t>prilagodbu poslovnih modela proizvodnje i distribucije kulturno umjetničkih sadržaja </a:t>
            </a:r>
            <a:r>
              <a:rPr lang="hr-HR" dirty="0"/>
              <a:t>kako bi se u novonastalim okolnostima COVID-19 olakšala dostupnost i omogućio pristup širem krugu korisnika i publike.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Ograničenja javnog okupljanja, pojačane mjere opreza te povećani zdravstveni rizik onemogućavaju redovnu provedbu kulturnih aktivnosti, pristup publici, korisnicima i tržištu čime je ugroženo poslovanje kulturnog i kreativnog sektora.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Ovaj javni poziv usmjeren je </a:t>
            </a:r>
            <a:r>
              <a:rPr lang="hr-HR" dirty="0" smtClean="0"/>
              <a:t>na: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osmišljavanje </a:t>
            </a:r>
            <a:r>
              <a:rPr lang="hr-HR" dirty="0">
                <a:solidFill>
                  <a:srgbClr val="FF0000"/>
                </a:solidFill>
              </a:rPr>
              <a:t>i uspostavu alternativnih načina i modela poslovanja </a:t>
            </a:r>
            <a:r>
              <a:rPr lang="hr-HR" dirty="0"/>
              <a:t>kojima bi se ublažio negativni utjecaj </a:t>
            </a:r>
            <a:r>
              <a:rPr lang="hr-HR" dirty="0" err="1"/>
              <a:t>pandemije</a:t>
            </a:r>
            <a:r>
              <a:rPr lang="hr-HR" dirty="0"/>
              <a:t> </a:t>
            </a:r>
            <a:r>
              <a:rPr lang="hr-HR" dirty="0" err="1"/>
              <a:t>koronavirusa</a:t>
            </a:r>
            <a:r>
              <a:rPr lang="hr-HR" dirty="0"/>
              <a:t> na likvidnost kulturnih i kreativnih industrija te </a:t>
            </a:r>
            <a:endParaRPr lang="hr-HR" dirty="0" smtClean="0"/>
          </a:p>
          <a:p>
            <a:r>
              <a:rPr lang="hr-HR" dirty="0" smtClean="0"/>
              <a:t>s </a:t>
            </a:r>
            <a:r>
              <a:rPr lang="hr-HR" dirty="0"/>
              <a:t>ciljem </a:t>
            </a:r>
            <a:r>
              <a:rPr lang="hr-HR" dirty="0">
                <a:solidFill>
                  <a:srgbClr val="FF0000"/>
                </a:solidFill>
              </a:rPr>
              <a:t>dugoročne primjene i iskoristivosti novih rješenja u daljnjem </a:t>
            </a:r>
            <a:r>
              <a:rPr lang="hr-HR" dirty="0" smtClean="0">
                <a:solidFill>
                  <a:srgbClr val="FF0000"/>
                </a:solidFill>
              </a:rPr>
              <a:t>poslovanju</a:t>
            </a:r>
            <a:r>
              <a:rPr lang="hr-HR" dirty="0" smtClean="0"/>
              <a:t>.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Posebno </a:t>
            </a:r>
            <a:r>
              <a:rPr lang="hr-HR" dirty="0"/>
              <a:t>će se vrednovati i poticati </a:t>
            </a:r>
            <a:r>
              <a:rPr lang="hr-HR" dirty="0">
                <a:solidFill>
                  <a:srgbClr val="FF0000"/>
                </a:solidFill>
              </a:rPr>
              <a:t>kreativno i interdisciplinarno umrežavanje</a:t>
            </a:r>
            <a:r>
              <a:rPr lang="hr-HR" dirty="0"/>
              <a:t>, naročito među domaćim partnerima, radi ostvarivanja navedenih ciljeva.</a:t>
            </a:r>
          </a:p>
        </p:txBody>
      </p:sp>
    </p:spTree>
    <p:extLst>
      <p:ext uri="{BB962C8B-B14F-4D97-AF65-F5344CB8AC3E}">
        <p14:creationId xmlns:p14="http://schemas.microsoft.com/office/powerpoint/2010/main" val="15729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321"/>
          </a:xfrm>
        </p:spPr>
        <p:txBody>
          <a:bodyPr>
            <a:normAutofit/>
          </a:bodyPr>
          <a:lstStyle/>
          <a:p>
            <a:r>
              <a:rPr lang="hr-HR" sz="3200" dirty="0" smtClean="0"/>
              <a:t>Tko se sve može prijaviti?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9131"/>
            <a:ext cx="8741229" cy="4417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Bespovratna sredstva odobravaju se kao potpore male vrijednosti</a:t>
            </a:r>
            <a:r>
              <a:rPr lang="hr-HR" dirty="0"/>
              <a:t>, a prijavu mogu podnijeti gospodarski subjekti koji djeluju u navedenim područjima.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 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/>
              <a:t>Pravo prijave </a:t>
            </a:r>
            <a:r>
              <a:rPr lang="hr-HR" b="1" dirty="0" smtClean="0"/>
              <a:t>imaju:</a:t>
            </a:r>
            <a:endParaRPr lang="hr-HR" dirty="0"/>
          </a:p>
          <a:p>
            <a:r>
              <a:rPr lang="hr-HR" dirty="0" smtClean="0"/>
              <a:t>trgovačko </a:t>
            </a:r>
            <a:r>
              <a:rPr lang="hr-HR" dirty="0"/>
              <a:t>društvo i zadruga (kojima nije osnivač tijelo javne vlasti)</a:t>
            </a:r>
          </a:p>
          <a:p>
            <a:r>
              <a:rPr lang="hr-HR" dirty="0"/>
              <a:t>obrt</a:t>
            </a:r>
          </a:p>
          <a:p>
            <a:r>
              <a:rPr lang="hr-HR" dirty="0"/>
              <a:t>ustanova (kojoj nije osnivač tijelo javne vlasti)</a:t>
            </a:r>
          </a:p>
          <a:p>
            <a:r>
              <a:rPr lang="hr-HR" dirty="0"/>
              <a:t>umjetnička organizacija</a:t>
            </a:r>
          </a:p>
          <a:p>
            <a:r>
              <a:rPr lang="hr-HR" dirty="0"/>
              <a:t>djelatnosti slobodnih zanimanja (uključujući umjetnike koji obavljaju samostalnu djelatnost)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823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65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Prihvatljive aktivnosti i troškovi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8662851" cy="4740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Prihvatljive aktivnosti i </a:t>
            </a:r>
            <a:r>
              <a:rPr lang="hr-HR" b="1" dirty="0" smtClean="0"/>
              <a:t>troškovi:</a:t>
            </a:r>
            <a:endParaRPr lang="hr-HR" dirty="0"/>
          </a:p>
          <a:p>
            <a:r>
              <a:rPr lang="hr-HR" dirty="0" smtClean="0">
                <a:solidFill>
                  <a:srgbClr val="FF0000"/>
                </a:solidFill>
              </a:rPr>
              <a:t>prilagodba </a:t>
            </a:r>
            <a:r>
              <a:rPr lang="hr-HR" dirty="0">
                <a:solidFill>
                  <a:srgbClr val="FF0000"/>
                </a:solidFill>
              </a:rPr>
              <a:t>pristupa kulturno umjetničkim sadržajima u fizičkom i online okruženju</a:t>
            </a:r>
            <a:r>
              <a:rPr lang="hr-HR" dirty="0"/>
              <a:t> (troškovi tehničke produkcije, uvođenje ili prilagodba digitalnih uređaja, ugradnja zaštitne opreme, provođenje preporuka sprječavanja infekcije i sl.) </a:t>
            </a:r>
          </a:p>
          <a:p>
            <a:r>
              <a:rPr lang="hr-HR" dirty="0">
                <a:solidFill>
                  <a:srgbClr val="FF0000"/>
                </a:solidFill>
              </a:rPr>
              <a:t>troškovi neophodnog osoblja</a:t>
            </a:r>
            <a:r>
              <a:rPr lang="hr-HR" dirty="0"/>
              <a:t>, proizašli iz potrebe prilagodbe novonastalim okolnostima (sufinanciranje dijela plaće, honorarni suradnici)</a:t>
            </a:r>
          </a:p>
          <a:p>
            <a:r>
              <a:rPr lang="hr-HR" dirty="0">
                <a:solidFill>
                  <a:srgbClr val="FF0000"/>
                </a:solidFill>
              </a:rPr>
              <a:t>promidžba</a:t>
            </a:r>
          </a:p>
          <a:p>
            <a:r>
              <a:rPr lang="hr-HR" dirty="0">
                <a:solidFill>
                  <a:srgbClr val="FF0000"/>
                </a:solidFill>
              </a:rPr>
              <a:t>prilagodba prostora </a:t>
            </a:r>
            <a:r>
              <a:rPr lang="hr-HR" dirty="0"/>
              <a:t>(uključujući trošak najma prostora do 30 % odobrenih sredstava) </a:t>
            </a:r>
            <a:r>
              <a:rPr lang="hr-HR" dirty="0">
                <a:solidFill>
                  <a:srgbClr val="FF0000"/>
                </a:solidFill>
              </a:rPr>
              <a:t>i proizvodnih procesa, nabava </a:t>
            </a:r>
            <a:r>
              <a:rPr lang="hr-HR" dirty="0" smtClean="0">
                <a:solidFill>
                  <a:srgbClr val="FF0000"/>
                </a:solidFill>
              </a:rPr>
              <a:t>opreme</a:t>
            </a:r>
          </a:p>
          <a:p>
            <a:pPr marL="0" indent="0">
              <a:buNone/>
            </a:pPr>
            <a:r>
              <a:rPr lang="hr-HR" dirty="0" smtClean="0"/>
              <a:t>Potpore </a:t>
            </a:r>
            <a:r>
              <a:rPr lang="hr-HR" dirty="0"/>
              <a:t>se odobravaju u visini </a:t>
            </a:r>
            <a:r>
              <a:rPr lang="hr-HR" dirty="0">
                <a:solidFill>
                  <a:srgbClr val="FF0000"/>
                </a:solidFill>
              </a:rPr>
              <a:t>do 85% prihvatljivih troškova predloženog projekta. </a:t>
            </a:r>
            <a:r>
              <a:rPr lang="hr-HR" dirty="0"/>
              <a:t>(Napomena: porez na dodanu vrijednost nije prihvatljivi trošak)</a:t>
            </a:r>
          </a:p>
        </p:txBody>
      </p:sp>
    </p:spTree>
    <p:extLst>
      <p:ext uri="{BB962C8B-B14F-4D97-AF65-F5344CB8AC3E}">
        <p14:creationId xmlns:p14="http://schemas.microsoft.com/office/powerpoint/2010/main" val="50569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248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Budžet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537"/>
            <a:ext cx="8549640" cy="4818426"/>
          </a:xfrm>
        </p:spPr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redstva je osiguralo Ministarstvo kulture (bez suradnje s Ministarstvom gospodarstva) sukladno Zaključku Vlade Republike Hrvatske o mjerama za pomoć gospodarstvu uslijed epidemije </a:t>
            </a:r>
            <a:r>
              <a:rPr lang="hr-HR" dirty="0" err="1" smtClean="0"/>
              <a:t>koronavirusa</a:t>
            </a:r>
            <a:r>
              <a:rPr lang="hr-HR" dirty="0" smtClean="0"/>
              <a:t> od 17. ožujka 2020. godine</a:t>
            </a:r>
          </a:p>
          <a:p>
            <a:r>
              <a:rPr lang="hr-HR" dirty="0"/>
              <a:t>u</a:t>
            </a:r>
            <a:r>
              <a:rPr lang="hr-HR" dirty="0" smtClean="0"/>
              <a:t>kupna planirana sredstva iznose </a:t>
            </a:r>
            <a:r>
              <a:rPr lang="hr-HR" dirty="0" smtClean="0">
                <a:solidFill>
                  <a:srgbClr val="FF0000"/>
                </a:solidFill>
              </a:rPr>
              <a:t>8 milijuna kuna</a:t>
            </a:r>
          </a:p>
          <a:p>
            <a:r>
              <a:rPr lang="hr-HR" dirty="0"/>
              <a:t>n</a:t>
            </a:r>
            <a:r>
              <a:rPr lang="hr-HR" dirty="0" smtClean="0"/>
              <a:t>ajniža potpora koja se može tražiti: </a:t>
            </a:r>
            <a:r>
              <a:rPr lang="hr-HR" dirty="0" smtClean="0">
                <a:solidFill>
                  <a:srgbClr val="FF0000"/>
                </a:solidFill>
              </a:rPr>
              <a:t>30.000,00 kn</a:t>
            </a:r>
          </a:p>
          <a:p>
            <a:r>
              <a:rPr lang="hr-HR" dirty="0"/>
              <a:t>n</a:t>
            </a:r>
            <a:r>
              <a:rPr lang="hr-HR" dirty="0" smtClean="0"/>
              <a:t>ajviša potpora koja se može tražiti: </a:t>
            </a:r>
            <a:r>
              <a:rPr lang="hr-HR" dirty="0" smtClean="0">
                <a:solidFill>
                  <a:srgbClr val="FF0000"/>
                </a:solidFill>
              </a:rPr>
              <a:t>350.000,00 kn</a:t>
            </a:r>
          </a:p>
          <a:p>
            <a:r>
              <a:rPr lang="hr-HR" dirty="0"/>
              <a:t>k</a:t>
            </a:r>
            <a:r>
              <a:rPr lang="hr-HR" dirty="0" smtClean="0"/>
              <a:t>orisnik je dužan osigurati </a:t>
            </a:r>
            <a:r>
              <a:rPr lang="hr-HR" smtClean="0"/>
              <a:t>preostalih </a:t>
            </a:r>
            <a:r>
              <a:rPr lang="hr-HR" smtClean="0"/>
              <a:t>15</a:t>
            </a:r>
            <a:r>
              <a:rPr lang="hr-HR" dirty="0" smtClean="0"/>
              <a:t>% sredstva za realizaciju planiranog projekta</a:t>
            </a:r>
          </a:p>
          <a:p>
            <a:r>
              <a:rPr lang="hr-HR" dirty="0" smtClean="0"/>
              <a:t>PDV nije prihvatljivi trošak</a:t>
            </a:r>
          </a:p>
          <a:p>
            <a:r>
              <a:rPr lang="hr-HR" dirty="0"/>
              <a:t>z</a:t>
            </a:r>
            <a:r>
              <a:rPr lang="hr-HR" dirty="0" smtClean="0"/>
              <a:t>a najam prostora može se utrošiti do 30% odobrenih sredstava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1292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>Dokumentacija koju prijava mora sadržavati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909"/>
            <a:ext cx="8741229" cy="4949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1. obavezna opća dokumentacija: </a:t>
            </a:r>
          </a:p>
          <a:p>
            <a:r>
              <a:rPr lang="hr-HR" dirty="0" smtClean="0"/>
              <a:t>popunjena</a:t>
            </a:r>
            <a:r>
              <a:rPr lang="hr-HR" dirty="0"/>
              <a:t>, potpisana i ovjerena Izjava o korištenim potporama male vrijednosti (Izjavu su obvezni potpisati i ovjeriti i podnositelji koji dosad nisu koristili potpore male vrijednosti)</a:t>
            </a:r>
          </a:p>
          <a:p>
            <a:r>
              <a:rPr lang="hr-HR" dirty="0"/>
              <a:t>potvrda Porezne uprave o nepostojanju duga prema državi (ne starija od 30 dana od dana objave Javnog poziva) − ako je odobrena obročna otplata duga rješenjem Porezne uprave o obročnoj otplati, potrebno je dostaviti i </a:t>
            </a:r>
            <a:r>
              <a:rPr lang="hr-HR" dirty="0" err="1"/>
              <a:t>preslik</a:t>
            </a:r>
            <a:r>
              <a:rPr lang="hr-HR" dirty="0"/>
              <a:t> rješenja</a:t>
            </a:r>
          </a:p>
          <a:p>
            <a:pPr marL="0" indent="0">
              <a:buNone/>
            </a:pPr>
            <a:r>
              <a:rPr lang="hr-HR" dirty="0" smtClean="0"/>
              <a:t>2. obavezna programska dokumentacija</a:t>
            </a:r>
          </a:p>
          <a:p>
            <a:r>
              <a:rPr lang="hr-HR" dirty="0" smtClean="0"/>
              <a:t>popunjena</a:t>
            </a:r>
            <a:r>
              <a:rPr lang="hr-HR" dirty="0"/>
              <a:t>, potpisana i ovjerena Izjava o nepostojanju dvostrukog financiranja</a:t>
            </a:r>
          </a:p>
          <a:p>
            <a:r>
              <a:rPr lang="hr-HR" dirty="0"/>
              <a:t>popunjena, potpisana i ovjerena Izjava o istinitosti i vjerodostojnosti podataka u prijavi</a:t>
            </a:r>
          </a:p>
          <a:p>
            <a:r>
              <a:rPr lang="hr-HR" dirty="0"/>
              <a:t>popunjeni Obrazac proračuna predloženog projekta (po predlošku/</a:t>
            </a:r>
            <a:r>
              <a:rPr lang="hr-HR" dirty="0" err="1"/>
              <a:t>excel</a:t>
            </a:r>
            <a:r>
              <a:rPr lang="hr-HR" dirty="0"/>
              <a:t> tablici)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136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248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Postupak prijavljivanja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0423"/>
            <a:ext cx="8593183" cy="4426540"/>
          </a:xfrm>
        </p:spPr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vaki prijavitelj može podnijeti </a:t>
            </a:r>
            <a:r>
              <a:rPr lang="hr-HR" dirty="0" smtClean="0">
                <a:solidFill>
                  <a:srgbClr val="FF0000"/>
                </a:solidFill>
              </a:rPr>
              <a:t>samo jednu prijavu </a:t>
            </a:r>
            <a:r>
              <a:rPr lang="hr-HR" dirty="0" smtClean="0"/>
              <a:t>koja se može odnositi na više različitih aktivnosti predviđenih Javnim pozivom</a:t>
            </a:r>
          </a:p>
          <a:p>
            <a:r>
              <a:rPr lang="hr-HR" dirty="0" smtClean="0"/>
              <a:t>prijava se podnosi </a:t>
            </a:r>
            <a:r>
              <a:rPr lang="hr-HR" dirty="0" smtClean="0">
                <a:solidFill>
                  <a:srgbClr val="FF0000"/>
                </a:solidFill>
              </a:rPr>
              <a:t>isključivo elektroničkim putem </a:t>
            </a:r>
            <a:r>
              <a:rPr lang="hr-HR" dirty="0" smtClean="0"/>
              <a:t>(ne dostavljaju se nikakvi papiri) kroz sustav </a:t>
            </a:r>
            <a:r>
              <a:rPr lang="hr-HR" dirty="0" err="1" smtClean="0"/>
              <a:t>eGrađani</a:t>
            </a:r>
            <a:r>
              <a:rPr lang="hr-HR" dirty="0" smtClean="0"/>
              <a:t>, odnosno </a:t>
            </a:r>
            <a:r>
              <a:rPr lang="hr-HR" dirty="0" err="1" smtClean="0"/>
              <a:t>ePrijavnice</a:t>
            </a:r>
            <a:r>
              <a:rPr lang="hr-HR" dirty="0" smtClean="0"/>
              <a:t> </a:t>
            </a:r>
          </a:p>
          <a:p>
            <a:r>
              <a:rPr lang="hr-HR" dirty="0"/>
              <a:t>s</a:t>
            </a:r>
            <a:r>
              <a:rPr lang="hr-HR" dirty="0" smtClean="0"/>
              <a:t>va se dokumentacija učitava uz </a:t>
            </a:r>
            <a:r>
              <a:rPr lang="hr-HR" dirty="0" err="1" smtClean="0"/>
              <a:t>ePrijavnicu</a:t>
            </a:r>
            <a:r>
              <a:rPr lang="hr-HR" dirty="0" smtClean="0"/>
              <a:t> (druga programska dokumentacija kao npr. ponude, ugovori, predračuni i sl. se učitava u </a:t>
            </a:r>
            <a:r>
              <a:rPr lang="hr-HR" dirty="0" err="1" smtClean="0"/>
              <a:t>zip</a:t>
            </a:r>
            <a:r>
              <a:rPr lang="hr-HR" dirty="0" smtClean="0"/>
              <a:t> formatu)</a:t>
            </a:r>
          </a:p>
          <a:p>
            <a:r>
              <a:rPr lang="hr-HR" dirty="0"/>
              <a:t>n</a:t>
            </a:r>
            <a:r>
              <a:rPr lang="hr-HR" dirty="0" smtClean="0"/>
              <a:t>e postoji mogućnost naknadne dostave dokumentacije</a:t>
            </a:r>
          </a:p>
          <a:p>
            <a:r>
              <a:rPr lang="hr-HR" dirty="0"/>
              <a:t>n</a:t>
            </a:r>
            <a:r>
              <a:rPr lang="hr-HR" dirty="0" smtClean="0"/>
              <a:t>epotpune prijave (uz koje elektronički nije priložena sva dokumentacija) neće se razmatrati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855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2817"/>
          </a:xfrm>
        </p:spPr>
        <p:txBody>
          <a:bodyPr>
            <a:normAutofit/>
          </a:bodyPr>
          <a:lstStyle/>
          <a:p>
            <a:r>
              <a:rPr lang="hr-HR" sz="3200" dirty="0" smtClean="0"/>
              <a:t>Sadržaj </a:t>
            </a:r>
            <a:r>
              <a:rPr lang="hr-HR" sz="3200" dirty="0" err="1" smtClean="0"/>
              <a:t>ePrijavnice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919"/>
            <a:ext cx="8401594" cy="4531043"/>
          </a:xfrm>
        </p:spPr>
        <p:txBody>
          <a:bodyPr/>
          <a:lstStyle/>
          <a:p>
            <a:r>
              <a:rPr lang="hr-HR" dirty="0" smtClean="0"/>
              <a:t>Opći podatci o prijavitelju: osnivač, godina osnivanja, vezana društva, broj zaposlenih, prihod i dobit u 2019.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Opis dosadašnje djelatnosti s kratkim planom rada </a:t>
            </a:r>
            <a:r>
              <a:rPr lang="hr-HR" dirty="0" smtClean="0"/>
              <a:t>za sljedeće razdoblje s obrazloženjem primjene i održivosti aktivnosti za koje se traži potpora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Opis programskih aktivnosti za koje se traži potpora </a:t>
            </a:r>
            <a:r>
              <a:rPr lang="hr-HR" dirty="0" smtClean="0"/>
              <a:t>s naglaskom na oporavak od štete nastale tijekom epidemije te obrazloženjem planiranih troškova sukladno priloženom troškovniku i drugoj programskoj dokumentaciji</a:t>
            </a:r>
          </a:p>
          <a:p>
            <a:r>
              <a:rPr lang="hr-HR" dirty="0" smtClean="0"/>
              <a:t>Iznos traženih sredstava Ministarstva kulture te eventualni drugi izvori financiranja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73738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1463</Words>
  <Application>Microsoft Office PowerPoint</Application>
  <PresentationFormat>Widescreen</PresentationFormat>
  <Paragraphs>148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Javni poziv za poticanje poduzetništva u kulturnim i kreativnim industrijama  za 2020. godinu</vt:lpstr>
      <vt:lpstr>Zakonski okvir za raspisivanje natječaja</vt:lpstr>
      <vt:lpstr>Ciljevi i prioriteti </vt:lpstr>
      <vt:lpstr>Tko se sve može prijaviti?</vt:lpstr>
      <vt:lpstr>Prihvatljive aktivnosti i troškovi</vt:lpstr>
      <vt:lpstr>Budžet</vt:lpstr>
      <vt:lpstr>Dokumentacija koju prijava mora sadržavati</vt:lpstr>
      <vt:lpstr>Postupak prijavljivanja</vt:lpstr>
      <vt:lpstr>Sadržaj ePrijavnice</vt:lpstr>
      <vt:lpstr>Razmatrat će se prijave podnositelja koji:</vt:lpstr>
      <vt:lpstr>PowerPoint Presentation</vt:lpstr>
      <vt:lpstr>PowerPoint Presentation</vt:lpstr>
      <vt:lpstr>Neprihvatljivi troškovi</vt:lpstr>
      <vt:lpstr>Kriteriji za vrednovanje programa</vt:lpstr>
      <vt:lpstr>PowerPoint Presentation</vt:lpstr>
      <vt:lpstr>PowerPoint Presentation</vt:lpstr>
      <vt:lpstr>PowerPoint Presentation</vt:lpstr>
      <vt:lpstr>PowerPoint Presentation</vt:lpstr>
      <vt:lpstr>Ugovaranje odobrenog programa</vt:lpstr>
      <vt:lpstr>Izvještavanje o realizaciji financiranog programa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poziv za poticanje poduzetništva u kulturnim i kreativnim industrijama  za 2020. godinu</dc:title>
  <dc:creator>Mihaela Majcen-Marinić</dc:creator>
  <cp:lastModifiedBy>Mihaela Majcen-Marinić</cp:lastModifiedBy>
  <cp:revision>37</cp:revision>
  <dcterms:created xsi:type="dcterms:W3CDTF">2020-06-05T07:00:22Z</dcterms:created>
  <dcterms:modified xsi:type="dcterms:W3CDTF">2020-06-05T09:47:52Z</dcterms:modified>
</cp:coreProperties>
</file>